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95" r:id="rId3"/>
    <p:sldId id="269" r:id="rId4"/>
    <p:sldId id="296" r:id="rId5"/>
    <p:sldId id="275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</p:sldIdLst>
  <p:sldSz cx="12192000" cy="6858000"/>
  <p:notesSz cx="6858000" cy="9144000"/>
  <p:custShowLst>
    <p:custShow name="재구성한 쇼 1" id="0">
      <p:sldLst>
        <p:sld r:id="rId2"/>
        <p:sld r:id="rId4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F27"/>
    <a:srgbClr val="99CC00"/>
    <a:srgbClr val="A2C579"/>
    <a:srgbClr val="D2DE32"/>
    <a:srgbClr val="16FF00"/>
    <a:srgbClr val="898121"/>
    <a:srgbClr val="4C4B16"/>
    <a:srgbClr val="CECE5A"/>
    <a:srgbClr val="C9DBB2"/>
    <a:srgbClr val="AFC6A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92005" autoAdjust="0"/>
  </p:normalViewPr>
  <p:slideViewPr>
    <p:cSldViewPr snapToGrid="0" showGuides="1">
      <p:cViewPr varScale="1">
        <p:scale>
          <a:sx n="64" d="100"/>
          <a:sy n="64" d="100"/>
        </p:scale>
        <p:origin x="936" y="6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생활폐기물 </a:t>
            </a:r>
            <a:r>
              <a:rPr lang="en-US" altLang="ko-KR" dirty="0"/>
              <a:t>+ </a:t>
            </a:r>
            <a:r>
              <a:rPr lang="ko-KR" altLang="en-US" dirty="0" err="1"/>
              <a:t>사업장비배출시설계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생활계폐기물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4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인당 일일 배출량</a:t>
            </a:r>
            <a:r>
              <a:rPr lang="en-US" altLang="ko-KR" dirty="0"/>
              <a:t>? </a:t>
            </a:r>
            <a:r>
              <a:rPr lang="ko-KR" altLang="en-US" dirty="0"/>
              <a:t>생활폐기물발생량을 생활폐기물관리지역 인구로 나눈 값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4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6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플라스틱</a:t>
            </a:r>
            <a:r>
              <a:rPr lang="en-US" altLang="ko-KR" dirty="0"/>
              <a:t>, </a:t>
            </a:r>
            <a:r>
              <a:rPr lang="ko-KR" altLang="en-US" dirty="0"/>
              <a:t>가전제품</a:t>
            </a:r>
            <a:r>
              <a:rPr lang="en-US" altLang="ko-KR" dirty="0"/>
              <a:t>, </a:t>
            </a:r>
            <a:r>
              <a:rPr lang="ko-KR" altLang="en-US" dirty="0"/>
              <a:t>배터리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4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6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1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2848C-899F-4313-B72E-0C553C6FBFCB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28A6-69E3-463E-B065-3CA2D59A02B9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675F-D32F-4D73-8E86-2C171B4BE66A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399F-0969-4504-96E3-6CB98370858C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A30B-8EA3-456A-BE03-F43A779DE911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8077-04C3-4BC6-A826-A8F61CA88DD8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F32C1-A230-4C05-8786-E59D79C29C6F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6939-C3B4-479F-982B-536027089C19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4C348-8D72-4791-B48C-D7107C13357E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A59F5-5504-4FD6-B398-0529271C036A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3379ACF4-F4B8-401B-BA95-6B5DA29AC8A7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19FA-944E-457C-8800-5168EA554E78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E4B44-70F1-40E9-87CA-EAD996D69EB6}" type="datetime1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solidFill>
            <a:srgbClr val="34A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2219321" y="641170"/>
            <a:ext cx="775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폐기물의 발생과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78777" y="1768250"/>
            <a:ext cx="4289989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시각화 미니 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제출자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손은주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3-5 </a:t>
            </a:r>
            <a:r>
              <a:rPr lang="ko-KR" altLang="en-US" dirty="0" smtClean="0"/>
              <a:t>생활계폐기물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194785"/>
            <a:ext cx="1051996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기준 경기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인천이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재활용률은 부산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광주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대구가 높았음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하루 배출량은 </a:t>
            </a:r>
            <a:r>
              <a:rPr lang="en-US" altLang="ko-KR" dirty="0">
                <a:latin typeface="+mn-ea"/>
              </a:rPr>
              <a:t>1.18kg. </a:t>
            </a:r>
            <a:r>
              <a:rPr lang="ko-KR" altLang="en-US" dirty="0">
                <a:latin typeface="+mn-ea"/>
              </a:rPr>
              <a:t>지역별로는 제주도가 </a:t>
            </a:r>
            <a:r>
              <a:rPr lang="en-US" altLang="ko-KR" dirty="0">
                <a:latin typeface="+mn-ea"/>
              </a:rPr>
              <a:t>1.9Kg</a:t>
            </a:r>
            <a:r>
              <a:rPr lang="ko-KR" altLang="en-US" dirty="0">
                <a:latin typeface="+mn-ea"/>
              </a:rPr>
              <a:t>으로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발생량이 많은 경기와 서울은 </a:t>
            </a:r>
            <a:r>
              <a:rPr lang="en-US" altLang="ko-KR" dirty="0">
                <a:latin typeface="+mn-ea"/>
              </a:rPr>
              <a:t>1.1kg.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AE3A9E4-0E02-4B77-AF02-DCBA7B5F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51" y="3156335"/>
            <a:ext cx="5214170" cy="3407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11EC7-951B-4049-A658-E504B4E8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1" y="3156335"/>
            <a:ext cx="4866040" cy="340356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8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2018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OECD </a:t>
            </a:r>
            <a:r>
              <a:rPr lang="ko-KR" altLang="en-US" dirty="0">
                <a:latin typeface="+mn-ea"/>
              </a:rPr>
              <a:t>주요국의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폐기물 발생량</a:t>
            </a:r>
            <a:r>
              <a:rPr lang="en-US" altLang="ko-KR" dirty="0">
                <a:latin typeface="+mn-ea"/>
              </a:rPr>
              <a:t>(1</a:t>
            </a:r>
            <a:r>
              <a:rPr lang="ko-KR" altLang="en-US" dirty="0">
                <a:latin typeface="+mn-ea"/>
              </a:rPr>
              <a:t>년 기준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미국 </a:t>
            </a:r>
            <a:r>
              <a:rPr lang="en-US" altLang="ko-KR" dirty="0">
                <a:latin typeface="+mn-ea"/>
              </a:rPr>
              <a:t>811kg, </a:t>
            </a:r>
            <a:r>
              <a:rPr lang="ko-KR" altLang="en-US" dirty="0">
                <a:latin typeface="+mn-ea"/>
              </a:rPr>
              <a:t>독일 </a:t>
            </a:r>
            <a:r>
              <a:rPr lang="en-US" altLang="ko-KR" dirty="0">
                <a:latin typeface="+mn-ea"/>
              </a:rPr>
              <a:t>606kg, </a:t>
            </a:r>
            <a:r>
              <a:rPr lang="ko-KR" altLang="en-US" dirty="0">
                <a:latin typeface="+mn-ea"/>
              </a:rPr>
              <a:t>오스트리아 </a:t>
            </a:r>
            <a:r>
              <a:rPr lang="en-US" altLang="ko-KR" dirty="0">
                <a:latin typeface="+mn-ea"/>
              </a:rPr>
              <a:t>579kg, </a:t>
            </a:r>
            <a:r>
              <a:rPr lang="ko-KR" altLang="en-US" dirty="0">
                <a:latin typeface="+mn-ea"/>
              </a:rPr>
              <a:t>프랑스 </a:t>
            </a:r>
            <a:r>
              <a:rPr lang="en-US" altLang="ko-KR" dirty="0">
                <a:latin typeface="+mn-ea"/>
              </a:rPr>
              <a:t>557kg. </a:t>
            </a:r>
            <a:r>
              <a:rPr lang="ko-KR" altLang="en-US" dirty="0">
                <a:latin typeface="+mn-ea"/>
              </a:rPr>
              <a:t>한국은 </a:t>
            </a:r>
            <a:r>
              <a:rPr lang="en-US" altLang="ko-KR" dirty="0">
                <a:latin typeface="+mn-ea"/>
              </a:rPr>
              <a:t>396kg. </a:t>
            </a:r>
            <a:r>
              <a:rPr lang="ko-KR" altLang="en-US" dirty="0">
                <a:latin typeface="+mn-ea"/>
              </a:rPr>
              <a:t>미국은 매립이 </a:t>
            </a:r>
            <a:r>
              <a:rPr lang="en-US" altLang="ko-KR" dirty="0">
                <a:latin typeface="+mn-ea"/>
              </a:rPr>
              <a:t>50% </a:t>
            </a:r>
            <a:r>
              <a:rPr lang="ko-KR" altLang="en-US" dirty="0">
                <a:latin typeface="+mn-ea"/>
              </a:rPr>
              <a:t>이상 차지하며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 비율이 낮은 편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2AC61-0EAF-4A40-AA88-E2735845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98" y="2486505"/>
            <a:ext cx="7578767" cy="38333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5960FE-53F8-48E2-937E-981328E2F915}"/>
              </a:ext>
            </a:extLst>
          </p:cNvPr>
          <p:cNvSpPr/>
          <p:nvPr/>
        </p:nvSpPr>
        <p:spPr>
          <a:xfrm>
            <a:off x="4440621" y="5334000"/>
            <a:ext cx="352096" cy="2154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03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076348" y="1265123"/>
            <a:ext cx="4925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ko-KR" altLang="en-US" dirty="0" err="1">
                <a:latin typeface="+mn-ea"/>
              </a:rPr>
              <a:t>관리예산</a:t>
            </a:r>
            <a:r>
              <a:rPr lang="ko-KR" altLang="en-US" dirty="0">
                <a:latin typeface="+mn-ea"/>
              </a:rPr>
              <a:t> 집행 금액은 전국 기준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8,000</a:t>
            </a:r>
            <a:r>
              <a:rPr lang="ko-KR" altLang="en-US" dirty="0">
                <a:latin typeface="+mn-ea"/>
              </a:rPr>
              <a:t>억원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수집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운반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처리 등의 운영비에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천억원 사용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공공처리</a:t>
            </a:r>
            <a:r>
              <a:rPr lang="ko-KR" altLang="en-US" dirty="0">
                <a:latin typeface="+mn-ea"/>
              </a:rPr>
              <a:t> 및 위탁처리 </a:t>
            </a:r>
            <a:r>
              <a:rPr lang="ko-KR" altLang="en-US" dirty="0" err="1">
                <a:latin typeface="+mn-ea"/>
              </a:rPr>
              <a:t>관리인원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전국 </a:t>
            </a:r>
            <a:r>
              <a:rPr lang="en-US" altLang="ko-KR" dirty="0">
                <a:latin typeface="+mn-ea"/>
              </a:rPr>
              <a:t>40,045</a:t>
            </a:r>
            <a:r>
              <a:rPr lang="ko-KR" altLang="en-US" dirty="0">
                <a:latin typeface="+mn-ea"/>
              </a:rPr>
              <a:t>명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</a:t>
            </a:r>
            <a:r>
              <a:rPr lang="ko-KR" altLang="en-US" dirty="0" err="1">
                <a:latin typeface="+mn-ea"/>
              </a:rPr>
              <a:t>가능자원의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분리배출은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410</a:t>
            </a:r>
            <a:r>
              <a:rPr lang="ko-KR" altLang="en-US" dirty="0" err="1">
                <a:latin typeface="+mn-ea"/>
              </a:rPr>
              <a:t>만톤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전체 생활폐기물 배출량의 </a:t>
            </a:r>
            <a:r>
              <a:rPr lang="en-US" altLang="ko-KR" dirty="0">
                <a:latin typeface="+mn-ea"/>
              </a:rPr>
              <a:t>24.9%</a:t>
            </a:r>
            <a:r>
              <a:rPr lang="ko-KR" altLang="en-US" dirty="0">
                <a:latin typeface="+mn-ea"/>
              </a:rPr>
              <a:t>에 불과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가능자원을 살펴보면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폐지류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120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31%, </a:t>
            </a:r>
            <a:r>
              <a:rPr lang="ko-KR" altLang="en-US" dirty="0">
                <a:latin typeface="+mn-ea"/>
              </a:rPr>
              <a:t>폐합성수지류 </a:t>
            </a:r>
            <a:r>
              <a:rPr lang="en-US" altLang="ko-KR" dirty="0">
                <a:latin typeface="+mn-ea"/>
              </a:rPr>
              <a:t>110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28% </a:t>
            </a:r>
            <a:r>
              <a:rPr lang="ko-KR" altLang="en-US" dirty="0">
                <a:latin typeface="+mn-ea"/>
              </a:rPr>
              <a:t>차지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폐합성수지류는 </a:t>
            </a:r>
            <a:r>
              <a:rPr lang="ko-KR" altLang="en-US" dirty="0" err="1">
                <a:latin typeface="+mn-ea"/>
              </a:rPr>
              <a:t>비닐류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발포수지류</a:t>
            </a:r>
            <a:r>
              <a:rPr lang="en-US" altLang="ko-KR" dirty="0">
                <a:latin typeface="+mn-ea"/>
              </a:rPr>
              <a:t>, PET</a:t>
            </a:r>
            <a:r>
              <a:rPr lang="ko-KR" altLang="en-US" dirty="0">
                <a:latin typeface="+mn-ea"/>
              </a:rPr>
              <a:t>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기타로 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746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3-6 </a:t>
            </a:r>
            <a:r>
              <a:rPr lang="ko-KR" altLang="en-US" dirty="0" smtClean="0"/>
              <a:t>생활폐기물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1B5E2-A4FA-4DA7-9D8E-9C704229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1823079"/>
            <a:ext cx="5762661" cy="3962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6783EB9-BC52-4EB1-8EFF-19B2292FDC2E}"/>
              </a:ext>
            </a:extLst>
          </p:cNvPr>
          <p:cNvSpPr/>
          <p:nvPr/>
        </p:nvSpPr>
        <p:spPr>
          <a:xfrm>
            <a:off x="6348249" y="2322786"/>
            <a:ext cx="719958" cy="24173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67B938-79AC-4B96-9FE3-70413A3FB9B7}"/>
              </a:ext>
            </a:extLst>
          </p:cNvPr>
          <p:cNvSpPr/>
          <p:nvPr/>
        </p:nvSpPr>
        <p:spPr>
          <a:xfrm>
            <a:off x="6232635" y="3888827"/>
            <a:ext cx="872358" cy="24173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10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PET</a:t>
            </a:r>
            <a:r>
              <a:rPr lang="ko-KR" altLang="en-US" dirty="0">
                <a:latin typeface="+mn-ea"/>
              </a:rPr>
              <a:t>병의 발생량은 </a:t>
            </a:r>
            <a:r>
              <a:rPr lang="en-US" altLang="ko-KR" dirty="0">
                <a:latin typeface="+mn-ea"/>
              </a:rPr>
              <a:t>18</a:t>
            </a:r>
            <a:r>
              <a:rPr lang="ko-KR" altLang="en-US" dirty="0">
                <a:latin typeface="+mn-ea"/>
              </a:rPr>
              <a:t>만</a:t>
            </a:r>
            <a:r>
              <a:rPr lang="en-US" altLang="ko-KR" dirty="0">
                <a:latin typeface="+mn-ea"/>
              </a:rPr>
              <a:t>5,000</a:t>
            </a:r>
            <a:r>
              <a:rPr lang="ko-KR" altLang="en-US" dirty="0">
                <a:latin typeface="+mn-ea"/>
              </a:rPr>
              <a:t>톤으로 전량 재활용으로 처리되었으나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실질재활용률에 </a:t>
            </a:r>
            <a:r>
              <a:rPr lang="ko-KR" altLang="en-US">
                <a:latin typeface="+mn-ea"/>
              </a:rPr>
              <a:t>대해서는 근거 자료가 없음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지역별 배출량은 경기와 서울이 각각 </a:t>
            </a:r>
            <a:r>
              <a:rPr lang="en-US" altLang="ko-KR" dirty="0">
                <a:latin typeface="+mn-ea"/>
              </a:rPr>
              <a:t>25%, 21%</a:t>
            </a:r>
            <a:r>
              <a:rPr lang="ko-KR" altLang="en-US" dirty="0">
                <a:latin typeface="+mn-ea"/>
              </a:rPr>
              <a:t>으로 거의 절반을 차지함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42E6-DAB9-4279-A625-4736E752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08" y="2603951"/>
            <a:ext cx="5110566" cy="393282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37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+mn-ea"/>
              </a:rPr>
              <a:t>플라스틱의 분류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>
                <a:latin typeface="+mn-ea"/>
              </a:rPr>
              <a:t>재질이나 사용 상태에 따라 재활용 가능여부가 달라지나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 err="1">
                <a:latin typeface="+mn-ea"/>
              </a:rPr>
              <a:t>비닐류</a:t>
            </a:r>
            <a:r>
              <a:rPr lang="ko-KR" altLang="en-US" sz="1500" dirty="0">
                <a:latin typeface="+mn-ea"/>
              </a:rPr>
              <a:t> 외에는 배출 시 함께 배출하고 있음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표기 마크나 재질을 일반인들이 구분하기 힘든 상태</a:t>
            </a:r>
            <a:r>
              <a:rPr lang="en-US" altLang="ko-KR" sz="1500" dirty="0">
                <a:latin typeface="+mn-ea"/>
              </a:rPr>
              <a:t>. 3</a:t>
            </a:r>
            <a:r>
              <a:rPr lang="ko-KR" altLang="en-US" sz="1500" dirty="0">
                <a:latin typeface="+mn-ea"/>
              </a:rPr>
              <a:t>번을 제외하면 숫자가 적을수록 재활용 가능성이 큰 재질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+mn-ea"/>
              </a:rPr>
              <a:t>OECD(2022</a:t>
            </a:r>
            <a:r>
              <a:rPr lang="ko-KR" altLang="en-US" sz="1500" dirty="0">
                <a:latin typeface="+mn-ea"/>
              </a:rPr>
              <a:t>년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에 따르면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전 세계 플라스틱 생산은 </a:t>
            </a:r>
            <a:r>
              <a:rPr lang="en-US" altLang="ko-KR" sz="1500" dirty="0">
                <a:latin typeface="+mn-ea"/>
              </a:rPr>
              <a:t>2019</a:t>
            </a:r>
            <a:r>
              <a:rPr lang="ko-KR" altLang="en-US" sz="1500" dirty="0">
                <a:latin typeface="+mn-ea"/>
              </a:rPr>
              <a:t>년 기준 </a:t>
            </a:r>
            <a:r>
              <a:rPr lang="en-US" altLang="ko-KR" sz="1500" dirty="0">
                <a:latin typeface="+mn-ea"/>
              </a:rPr>
              <a:t>4</a:t>
            </a:r>
            <a:r>
              <a:rPr lang="ko-KR" altLang="en-US" sz="1500" dirty="0">
                <a:latin typeface="+mn-ea"/>
              </a:rPr>
              <a:t>억</a:t>
            </a:r>
            <a:r>
              <a:rPr lang="en-US" altLang="ko-KR" sz="1500" dirty="0">
                <a:latin typeface="+mn-ea"/>
              </a:rPr>
              <a:t>6,000</a:t>
            </a:r>
            <a:r>
              <a:rPr lang="ko-KR" altLang="en-US" sz="1500" dirty="0" err="1">
                <a:latin typeface="+mn-ea"/>
              </a:rPr>
              <a:t>만톤으로</a:t>
            </a:r>
            <a:r>
              <a:rPr lang="ko-KR" altLang="en-US" sz="1500" dirty="0">
                <a:latin typeface="+mn-ea"/>
              </a:rPr>
              <a:t> 전 세계 온실가스 배출량의 </a:t>
            </a:r>
            <a:r>
              <a:rPr lang="en-US" altLang="ko-KR" sz="1500" dirty="0">
                <a:latin typeface="+mn-ea"/>
              </a:rPr>
              <a:t>3.4% </a:t>
            </a:r>
            <a:r>
              <a:rPr lang="ko-KR" altLang="en-US" sz="1500" dirty="0">
                <a:latin typeface="+mn-ea"/>
              </a:rPr>
              <a:t>원인으로 지목됨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같은 기간 동안 약 </a:t>
            </a: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억</a:t>
            </a:r>
            <a:r>
              <a:rPr lang="en-US" altLang="ko-KR" sz="1500" dirty="0">
                <a:latin typeface="+mn-ea"/>
              </a:rPr>
              <a:t>5,300</a:t>
            </a:r>
            <a:r>
              <a:rPr lang="ko-KR" altLang="en-US" sz="1500" dirty="0" err="1">
                <a:latin typeface="+mn-ea"/>
              </a:rPr>
              <a:t>만톤의</a:t>
            </a:r>
            <a:r>
              <a:rPr lang="ko-KR" altLang="en-US" sz="1500" dirty="0">
                <a:latin typeface="+mn-ea"/>
              </a:rPr>
              <a:t> 플라스틱 폐기물 발생</a:t>
            </a:r>
            <a:r>
              <a:rPr lang="en-US" altLang="ko-KR" sz="1500" dirty="0">
                <a:latin typeface="+mn-ea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27525" y="2803609"/>
            <a:ext cx="7545415" cy="3563008"/>
            <a:chOff x="1576592" y="1857485"/>
            <a:chExt cx="8965792" cy="40305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D38596-1DC2-4B4A-8565-9C1512CE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592" y="1857485"/>
              <a:ext cx="8965792" cy="29822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B97D51-1885-421C-887F-7E07EE83C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1589" y="4911866"/>
              <a:ext cx="1009893" cy="96246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C6B431-8BEB-4A1E-B737-2CC587FA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2283" y="4911866"/>
              <a:ext cx="1082808" cy="959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138373-197C-4024-8B83-DB690CA0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5892" y="4911866"/>
              <a:ext cx="1009894" cy="9761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930132-2BA1-4D8C-B5A9-CEEC20B3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6587" y="4911866"/>
              <a:ext cx="936195" cy="9689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917E095-085E-43D2-99E6-2C0DDE40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3583" y="4911866"/>
              <a:ext cx="1054181" cy="9567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15D426D-3BD7-4643-B9A0-17FDF65E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8565" y="4911866"/>
              <a:ext cx="1054182" cy="9383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8AA4B5-602D-4627-938F-D5A7D552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3550" y="4911866"/>
              <a:ext cx="998845" cy="9354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696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3-7 </a:t>
            </a:r>
            <a:r>
              <a:rPr lang="ko-KR" altLang="en-US" dirty="0" err="1" smtClean="0"/>
              <a:t>폐플라스틱</a:t>
            </a:r>
            <a:r>
              <a:rPr lang="ko-KR" altLang="en-US" dirty="0" smtClean="0"/>
              <a:t> </a:t>
            </a:r>
            <a:r>
              <a:rPr lang="ko-KR" altLang="en-US" dirty="0"/>
              <a:t>재활용 시장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3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플라스틱 재활용 기술을 통해 폐기된 플라스틱이 인간 및 환경에 미치는 유해성을 일정 부분 저감할 수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에너지도 절감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기술이 순환경제를 구축하는 데 있어서 핵심 역할 담당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세계 플라스틱 재활용 시장은 </a:t>
            </a:r>
            <a:r>
              <a:rPr lang="en-US" altLang="ko-KR" dirty="0">
                <a:latin typeface="+mn-ea"/>
              </a:rPr>
              <a:t>2022</a:t>
            </a:r>
            <a:r>
              <a:rPr lang="ko-KR" altLang="en-US" dirty="0">
                <a:latin typeface="+mn-ea"/>
              </a:rPr>
              <a:t>년 기준 약 </a:t>
            </a:r>
            <a:r>
              <a:rPr lang="en-US" altLang="ko-KR" dirty="0">
                <a:latin typeface="+mn-ea"/>
              </a:rPr>
              <a:t>59</a:t>
            </a:r>
            <a:r>
              <a:rPr lang="ko-KR" altLang="en-US" dirty="0">
                <a:latin typeface="+mn-ea"/>
              </a:rPr>
              <a:t>조원 규모로 추산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국내 플라스틱 재활용 분야의 시장은 </a:t>
            </a:r>
            <a:r>
              <a:rPr lang="en-US" altLang="ko-KR" dirty="0">
                <a:latin typeface="+mn-ea"/>
              </a:rPr>
              <a:t>2019</a:t>
            </a:r>
            <a:r>
              <a:rPr lang="ko-KR" altLang="en-US" dirty="0">
                <a:latin typeface="+mn-ea"/>
              </a:rPr>
              <a:t>년 이후 연평균 </a:t>
            </a:r>
            <a:r>
              <a:rPr lang="en-US" altLang="ko-KR" dirty="0">
                <a:latin typeface="+mn-ea"/>
              </a:rPr>
              <a:t>6%</a:t>
            </a:r>
            <a:r>
              <a:rPr lang="ko-KR" altLang="en-US" dirty="0">
                <a:latin typeface="+mn-ea"/>
              </a:rPr>
              <a:t>의 성장을 보이며</a:t>
            </a:r>
            <a:r>
              <a:rPr lang="en-US" altLang="ko-KR" dirty="0">
                <a:latin typeface="+mn-ea"/>
              </a:rPr>
              <a:t>, 2026</a:t>
            </a:r>
            <a:r>
              <a:rPr lang="ko-KR" altLang="en-US" dirty="0">
                <a:latin typeface="+mn-ea"/>
              </a:rPr>
              <a:t>년 기준 약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6,596</a:t>
            </a:r>
            <a:r>
              <a:rPr lang="ko-KR" altLang="en-US" dirty="0">
                <a:latin typeface="+mn-ea"/>
              </a:rPr>
              <a:t>억원으로 성장할 것으로 전망됨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우리나라는 현재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폐기물의 수거와 선별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처리에 있어 노동집약적인 구조로 산업이 운영되고 있음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지금은 재활용 기술도 물리적 방식에 머물고 있지만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정부의 정책적 지원과 대기업의 시장 진출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자동화 기술의 도입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화학적 재활용 기술의 상용화 등으로 플라스틱 재활용 시장의 발전이 기대됨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출처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녹색기술센터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7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>
                <a:latin typeface="+mn-ea"/>
              </a:rPr>
              <a:t>쓰레기는 버려지는 것이 아니라 다시 사용되는 것이라는 인식의 변화가 필요함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재활용을 단순히 가시적 환경보호의 수단으로 보는 것을 넘어서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미래 고부가가치 창출의 돌파구가 될 수 있음을 확인</a:t>
            </a:r>
            <a:r>
              <a:rPr lang="en-US" altLang="ko-KR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694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3-8 </a:t>
            </a:r>
            <a:r>
              <a:rPr lang="ko-KR" altLang="en-US" dirty="0" smtClean="0"/>
              <a:t>마치며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66" y="2674834"/>
            <a:ext cx="4451186" cy="3739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14" y="2667642"/>
            <a:ext cx="4519302" cy="367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1" y="2360042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기사 </a:t>
            </a:r>
            <a:r>
              <a:rPr lang="ko-KR" altLang="en-US" sz="1200" dirty="0" err="1"/>
              <a:t>스크래핑</a:t>
            </a:r>
            <a:r>
              <a:rPr lang="en-US" altLang="ko-KR" sz="1200" dirty="0"/>
              <a:t>(</a:t>
            </a:r>
            <a:r>
              <a:rPr lang="ko-KR" altLang="en-US" sz="1200" dirty="0"/>
              <a:t>쓰레기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228177" y="2360041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기사 </a:t>
            </a:r>
            <a:r>
              <a:rPr lang="ko-KR" altLang="en-US" sz="1200" dirty="0" err="1"/>
              <a:t>스크래핑</a:t>
            </a:r>
            <a:r>
              <a:rPr lang="en-US" altLang="ko-KR" sz="1200" dirty="0"/>
              <a:t>(</a:t>
            </a:r>
            <a:r>
              <a:rPr lang="ko-KR" altLang="en-US" sz="1200" dirty="0"/>
              <a:t>재활용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3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053652" cy="7015397"/>
          </a:xfrm>
          <a:prstGeom prst="rect">
            <a:avLst/>
          </a:prstGeom>
          <a:solidFill>
            <a:srgbClr val="34A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24000" y="0"/>
            <a:ext cx="124918" cy="701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77652" y="2645924"/>
            <a:ext cx="2008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smtClean="0"/>
              <a:t>목차</a:t>
            </a:r>
            <a:endParaRPr lang="ko-KR" altLang="en-US" sz="5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9448" y="733829"/>
            <a:ext cx="6072552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 smtClean="0"/>
              <a:t>1  </a:t>
            </a:r>
            <a:r>
              <a:rPr lang="ko-KR" altLang="en-US" sz="2500" dirty="0" smtClean="0"/>
              <a:t>주제 선정 배경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en-US" altLang="ko-KR" sz="2500" b="1" dirty="0" smtClean="0"/>
              <a:t>2  </a:t>
            </a:r>
            <a:r>
              <a:rPr lang="ko-KR" altLang="en-US" sz="2500" dirty="0" smtClean="0"/>
              <a:t>데이터의 수집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en-US" altLang="ko-KR" sz="2500" b="1" dirty="0" smtClean="0"/>
              <a:t>3  </a:t>
            </a:r>
            <a:r>
              <a:rPr lang="ko-KR" altLang="en-US" sz="2500" dirty="0" smtClean="0"/>
              <a:t>시각화</a:t>
            </a:r>
            <a:endParaRPr lang="en-US" altLang="ko-KR" sz="2500" dirty="0"/>
          </a:p>
          <a:p>
            <a:r>
              <a:rPr lang="en-US" altLang="ko-KR" sz="2500" dirty="0"/>
              <a:t> </a:t>
            </a:r>
            <a:r>
              <a:rPr lang="en-US" altLang="ko-KR" sz="2500" dirty="0" smtClean="0"/>
              <a:t>   3-1  </a:t>
            </a:r>
            <a:r>
              <a:rPr lang="ko-KR" altLang="en-US" sz="2500" dirty="0" smtClean="0"/>
              <a:t>폐기물이란</a:t>
            </a:r>
            <a:r>
              <a:rPr lang="en-US" altLang="ko-KR" sz="2500" dirty="0" smtClean="0"/>
              <a:t>?</a:t>
            </a:r>
          </a:p>
          <a:p>
            <a:r>
              <a:rPr lang="en-US" altLang="ko-KR" sz="2500" dirty="0" smtClean="0"/>
              <a:t>    3-2  </a:t>
            </a:r>
            <a:r>
              <a:rPr lang="ko-KR" altLang="en-US" sz="2500" dirty="0" smtClean="0"/>
              <a:t>폐기물의 분류</a:t>
            </a:r>
            <a:endParaRPr lang="en-US" altLang="ko-KR" sz="2500" dirty="0" smtClean="0"/>
          </a:p>
          <a:p>
            <a:r>
              <a:rPr lang="en-US" altLang="ko-KR" sz="2500" dirty="0" smtClean="0"/>
              <a:t>    3-3  </a:t>
            </a:r>
            <a:r>
              <a:rPr lang="ko-KR" altLang="en-US" sz="2500" dirty="0" smtClean="0"/>
              <a:t>폐기물의 발생</a:t>
            </a:r>
            <a:endParaRPr lang="en-US" altLang="ko-KR" sz="2500" dirty="0" smtClean="0"/>
          </a:p>
          <a:p>
            <a:r>
              <a:rPr lang="en-US" altLang="ko-KR" sz="2500" dirty="0" smtClean="0"/>
              <a:t>    3-4  </a:t>
            </a:r>
            <a:r>
              <a:rPr lang="ko-KR" altLang="en-US" sz="2500" dirty="0" smtClean="0"/>
              <a:t>폐기물의 처리</a:t>
            </a:r>
            <a:endParaRPr lang="en-US" altLang="ko-KR" sz="2500" dirty="0" smtClean="0"/>
          </a:p>
          <a:p>
            <a:r>
              <a:rPr lang="en-US" altLang="ko-KR" sz="2500" dirty="0" smtClean="0"/>
              <a:t>    3-5  </a:t>
            </a:r>
            <a:r>
              <a:rPr lang="ko-KR" altLang="en-US" sz="2500" dirty="0" smtClean="0"/>
              <a:t>생활계폐기물</a:t>
            </a:r>
            <a:endParaRPr lang="en-US" altLang="ko-KR" sz="2500" dirty="0" smtClean="0"/>
          </a:p>
          <a:p>
            <a:r>
              <a:rPr lang="en-US" altLang="ko-KR" sz="2500" dirty="0" smtClean="0"/>
              <a:t>    3-6  </a:t>
            </a:r>
            <a:r>
              <a:rPr lang="ko-KR" altLang="en-US" sz="2500" dirty="0" smtClean="0"/>
              <a:t>생활폐기물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en-US" altLang="ko-KR" sz="2500" dirty="0" smtClean="0"/>
              <a:t>    3-7  </a:t>
            </a:r>
            <a:r>
              <a:rPr lang="ko-KR" altLang="en-US" sz="2500" dirty="0" smtClean="0"/>
              <a:t>폐플라스틱의 재활용 시장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en-US" altLang="ko-KR" sz="2500" b="1" dirty="0" smtClean="0"/>
              <a:t>4  </a:t>
            </a:r>
            <a:r>
              <a:rPr lang="ko-KR" altLang="en-US" sz="2500" dirty="0" smtClean="0"/>
              <a:t>마치며</a:t>
            </a:r>
            <a:endParaRPr lang="en-US" altLang="ko-KR" sz="2500" dirty="0" smtClean="0"/>
          </a:p>
        </p:txBody>
      </p:sp>
    </p:spTree>
    <p:extLst>
      <p:ext uri="{BB962C8B-B14F-4D97-AF65-F5344CB8AC3E}">
        <p14:creationId xmlns:p14="http://schemas.microsoft.com/office/powerpoint/2010/main" val="3241310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70" y="1186168"/>
            <a:ext cx="10305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우리가 매일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수시로 만들어내는 것은 바로 쓰레기</a:t>
            </a:r>
            <a:r>
              <a:rPr lang="en-US" altLang="ko-KR" sz="2000" spc="-150" dirty="0">
                <a:latin typeface="+mn-ea"/>
              </a:rPr>
              <a:t>! </a:t>
            </a:r>
            <a:r>
              <a:rPr lang="ko-KR" altLang="en-US" sz="2000" spc="-150" dirty="0">
                <a:latin typeface="+mn-ea"/>
              </a:rPr>
              <a:t>우리가 버리는 쓰레기나 분리 수거된 제품은 어떻게 처리되고 있는지 알아보고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최근 순환경제에서 주목하고 있는 자원으로서의 가치를 찾아보고자 선택하게 되었음</a:t>
            </a:r>
            <a:r>
              <a:rPr lang="en-US" altLang="ko-KR" sz="2000" spc="-150" dirty="0">
                <a:latin typeface="+mn-ea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latin typeface="+mn-ea"/>
              </a:rPr>
              <a:t>순환 경제는 </a:t>
            </a:r>
            <a:r>
              <a:rPr lang="ko-KR" altLang="en-US" sz="2000" spc="-150" dirty="0">
                <a:latin typeface="+mn-ea"/>
              </a:rPr>
              <a:t>경제계에 투입된 물질이 폐기되지 않고 유용한 자원으로 반복 사용되는 시스템을 의미</a:t>
            </a:r>
            <a:r>
              <a:rPr lang="en-US" altLang="ko-KR" sz="2000" spc="-150" dirty="0">
                <a:latin typeface="+mn-ea"/>
              </a:rPr>
              <a:t>.  </a:t>
            </a:r>
            <a:r>
              <a:rPr lang="ko-KR" altLang="en-US" sz="2000" spc="-150" dirty="0" smtClean="0">
                <a:latin typeface="+mn-ea"/>
              </a:rPr>
              <a:t>재활용 경제</a:t>
            </a:r>
            <a:r>
              <a:rPr lang="en-US" altLang="ko-KR" sz="2000" spc="-150" dirty="0">
                <a:latin typeface="+mn-ea"/>
              </a:rPr>
              <a:t>. </a:t>
            </a:r>
            <a:r>
              <a:rPr lang="ko-KR" altLang="en-US" sz="2000" spc="-150" dirty="0">
                <a:latin typeface="+mn-ea"/>
              </a:rPr>
              <a:t>신규로 투입되는 천연자원의 양과 폐기되는 물질의 양을 최소화하고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경제계 내에서 순환되는 물질의 양을 극대화하는 경제 체계</a:t>
            </a:r>
            <a:r>
              <a:rPr lang="en-US" altLang="ko-KR" sz="2000" spc="-15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190" y="4115855"/>
            <a:ext cx="3685474" cy="229062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 </a:t>
            </a:r>
            <a:r>
              <a:rPr lang="ko-KR" altLang="en-US" dirty="0" smtClean="0"/>
              <a:t>주제 선정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90389" y="5058303"/>
            <a:ext cx="5478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국가지표체계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www.index.go.kr/kind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90387" y="4872269"/>
            <a:ext cx="5478906" cy="1339682"/>
          </a:xfrm>
          <a:prstGeom prst="roundRect">
            <a:avLst/>
          </a:prstGeom>
          <a:noFill/>
          <a:ln w="76200">
            <a:solidFill>
              <a:srgbClr val="34AF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90388" y="3399069"/>
            <a:ext cx="5478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환경부 환경통계포털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https://stat.me.go.kr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90387" y="3196990"/>
            <a:ext cx="5478907" cy="1339682"/>
          </a:xfrm>
          <a:prstGeom prst="roundRect">
            <a:avLst/>
          </a:prstGeom>
          <a:noFill/>
          <a:ln w="76200">
            <a:solidFill>
              <a:srgbClr val="34AF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90387" y="1762889"/>
            <a:ext cx="5479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자원순환정보시스템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https://www.recycling-info.or.kr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290388" y="1521711"/>
            <a:ext cx="5478905" cy="1339682"/>
          </a:xfrm>
          <a:prstGeom prst="roundRect">
            <a:avLst/>
          </a:prstGeom>
          <a:noFill/>
          <a:ln w="76200">
            <a:solidFill>
              <a:srgbClr val="34AF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948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2 </a:t>
            </a:r>
            <a:r>
              <a:rPr lang="ko-KR" altLang="en-US" dirty="0" smtClean="0"/>
              <a:t>데이터의 수집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502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962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3-1 </a:t>
            </a:r>
            <a:r>
              <a:rPr lang="ko-KR" altLang="en-US" dirty="0"/>
              <a:t>폐기물이란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534752"/>
            <a:ext cx="1051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폐기물관리법 제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조</a:t>
            </a:r>
            <a:r>
              <a:rPr lang="en-US" altLang="ko-KR" sz="2000" dirty="0">
                <a:latin typeface="+mn-ea"/>
              </a:rPr>
              <a:t>: </a:t>
            </a: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쓰레기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연소재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오니</a:t>
            </a:r>
            <a:r>
              <a:rPr lang="en-US" altLang="ko-KR" sz="2000" dirty="0">
                <a:latin typeface="+mn-ea"/>
              </a:rPr>
              <a:t>(sludge), </a:t>
            </a:r>
            <a:r>
              <a:rPr lang="ko-KR" altLang="en-US" sz="2000" dirty="0">
                <a:latin typeface="+mn-ea"/>
              </a:rPr>
              <a:t>폐유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폐산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폐알칼리</a:t>
            </a:r>
            <a:r>
              <a:rPr lang="ko-KR" altLang="en-US" sz="2000" dirty="0">
                <a:latin typeface="+mn-ea"/>
              </a:rPr>
              <a:t> 및 동물의 사체 등으로 사람의 생활이나 사업 활동에 필요하지 아니하게 된 물질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32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3-2 </a:t>
            </a:r>
            <a:r>
              <a:rPr lang="ko-KR" altLang="en-US" dirty="0" smtClean="0"/>
              <a:t>폐기물의 </a:t>
            </a:r>
            <a:r>
              <a:rPr lang="ko-KR" altLang="en-US" dirty="0"/>
              <a:t>분류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469782" y="1767102"/>
            <a:ext cx="4324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/>
              <a:t>발생원의 장소 개념을 기준으로 분류</a:t>
            </a:r>
            <a:endParaRPr lang="en-US" altLang="ko-KR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생활폐기물</a:t>
            </a:r>
            <a:endParaRPr lang="en-US" altLang="ko-KR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非배출시설계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건설폐기물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지정폐기물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의료 포함</a:t>
            </a:r>
            <a:r>
              <a:rPr lang="en-US" altLang="ko-KR" sz="2000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50" y="1749300"/>
            <a:ext cx="4306052" cy="374953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561923-B57C-430A-A75A-AA7FA8FF6D2C}"/>
              </a:ext>
            </a:extLst>
          </p:cNvPr>
          <p:cNvSpPr/>
          <p:nvPr/>
        </p:nvSpPr>
        <p:spPr>
          <a:xfrm>
            <a:off x="1818290" y="2333297"/>
            <a:ext cx="3920358" cy="89337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63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32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3-3 </a:t>
            </a:r>
            <a:r>
              <a:rPr lang="ko-KR" altLang="en-US" dirty="0" smtClean="0"/>
              <a:t>폐기물의 </a:t>
            </a:r>
            <a:r>
              <a:rPr lang="ko-KR" altLang="en-US" dirty="0"/>
              <a:t>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A0565-E599-41F4-A6B8-035FBB20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54" y="2055549"/>
            <a:ext cx="5961141" cy="4214306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1282581" y="1491377"/>
            <a:ext cx="4776907" cy="477847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2001</a:t>
            </a:r>
            <a:r>
              <a:rPr lang="ko-KR" altLang="en-US" sz="1800" spc="-150" dirty="0">
                <a:latin typeface="+mn-ea"/>
              </a:rPr>
              <a:t>년</a:t>
            </a:r>
            <a:r>
              <a:rPr lang="en-US" altLang="ko-KR" sz="1800" spc="-150" dirty="0">
                <a:latin typeface="+mn-ea"/>
              </a:rPr>
              <a:t>~</a:t>
            </a:r>
            <a:r>
              <a:rPr lang="ko-KR" altLang="en-US" sz="1800" spc="-150" dirty="0">
                <a:latin typeface="+mn-ea"/>
              </a:rPr>
              <a:t> </a:t>
            </a: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일 기준 발생량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spc="-150" dirty="0">
                <a:latin typeface="+mn-ea"/>
              </a:rPr>
              <a:t>2001</a:t>
            </a:r>
            <a:r>
              <a:rPr lang="ko-KR" altLang="en-US" sz="1500" spc="-150" dirty="0">
                <a:latin typeface="+mn-ea"/>
              </a:rPr>
              <a:t>년 총 </a:t>
            </a:r>
            <a:r>
              <a:rPr lang="en-US" altLang="ko-KR" sz="1500" spc="-150" dirty="0">
                <a:latin typeface="+mn-ea"/>
              </a:rPr>
              <a:t>26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→</a:t>
            </a:r>
            <a:r>
              <a:rPr lang="en-US" altLang="ko-KR" sz="1500" spc="-150" dirty="0">
                <a:latin typeface="+mn-ea"/>
              </a:rPr>
              <a:t>2021</a:t>
            </a:r>
            <a:r>
              <a:rPr lang="ko-KR" altLang="en-US" sz="1500" spc="-150" dirty="0">
                <a:latin typeface="+mn-ea"/>
              </a:rPr>
              <a:t>년 총 </a:t>
            </a:r>
            <a:r>
              <a:rPr lang="en-US" altLang="ko-KR" sz="1500" spc="-150" dirty="0">
                <a:latin typeface="+mn-ea"/>
              </a:rPr>
              <a:t>54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(107%↑)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 err="1">
                <a:latin typeface="+mn-ea"/>
              </a:rPr>
              <a:t>사업장및건설폐기물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20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→</a:t>
            </a:r>
            <a:r>
              <a:rPr lang="en-US" altLang="ko-KR" sz="1500" spc="-150" dirty="0">
                <a:latin typeface="+mn-ea"/>
              </a:rPr>
              <a:t>46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(126%↑),  </a:t>
            </a:r>
            <a:r>
              <a:rPr lang="ko-KR" altLang="en-US" sz="1500" spc="-150" dirty="0">
                <a:latin typeface="+mn-ea"/>
              </a:rPr>
              <a:t>전체  폐기량의  </a:t>
            </a:r>
            <a:r>
              <a:rPr lang="en-US" altLang="ko-KR" sz="1500" spc="-150" dirty="0">
                <a:latin typeface="+mn-ea"/>
              </a:rPr>
              <a:t>85.5%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>
                <a:latin typeface="+mn-ea"/>
              </a:rPr>
              <a:t>생활계폐기물 </a:t>
            </a:r>
            <a:r>
              <a:rPr lang="en-US" altLang="ko-KR" sz="1500" spc="-150" dirty="0">
                <a:latin typeface="+mn-ea"/>
              </a:rPr>
              <a:t>4</a:t>
            </a:r>
            <a:r>
              <a:rPr lang="ko-KR" altLang="en-US" sz="1500" spc="-150" dirty="0">
                <a:latin typeface="+mn-ea"/>
              </a:rPr>
              <a:t>만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→</a:t>
            </a:r>
            <a:r>
              <a:rPr lang="en-US" altLang="ko-KR" sz="1500" spc="-150" dirty="0">
                <a:latin typeface="+mn-ea"/>
              </a:rPr>
              <a:t>6</a:t>
            </a:r>
            <a:r>
              <a:rPr lang="ko-KR" altLang="en-US" sz="1500" spc="-150" dirty="0">
                <a:latin typeface="+mn-ea"/>
              </a:rPr>
              <a:t>만</a:t>
            </a:r>
            <a:r>
              <a:rPr lang="en-US" altLang="ko-KR" sz="1500" spc="-150" dirty="0">
                <a:latin typeface="+mn-ea"/>
              </a:rPr>
              <a:t>2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(28%↑),  </a:t>
            </a:r>
            <a:r>
              <a:rPr lang="ko-KR" altLang="en-US" sz="1500" spc="-150" dirty="0">
                <a:latin typeface="+mn-ea"/>
              </a:rPr>
              <a:t>전체의 </a:t>
            </a:r>
            <a:r>
              <a:rPr lang="en-US" altLang="ko-KR" sz="1500" spc="-150" dirty="0">
                <a:latin typeface="+mn-ea"/>
              </a:rPr>
              <a:t>11.5%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>
                <a:latin typeface="+mn-ea"/>
              </a:rPr>
              <a:t>지정폐기물 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천톤→만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(125%↑),  </a:t>
            </a:r>
            <a:r>
              <a:rPr lang="ko-KR" altLang="en-US" sz="1500" spc="-150" dirty="0">
                <a:latin typeface="+mn-ea"/>
              </a:rPr>
              <a:t>전체의 </a:t>
            </a:r>
            <a:r>
              <a:rPr lang="en-US" altLang="ko-KR" sz="1500" spc="-150" dirty="0">
                <a:latin typeface="+mn-ea"/>
              </a:rPr>
              <a:t>3%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 기준의 전체 폐기물 양을 년으로 환산하면</a:t>
            </a:r>
            <a:r>
              <a:rPr lang="en-US" altLang="ko-KR" sz="1800" spc="-150" dirty="0">
                <a:latin typeface="+mn-ea"/>
              </a:rPr>
              <a:t>,</a:t>
            </a:r>
            <a:r>
              <a:rPr lang="ko-KR" altLang="en-US" sz="1800" spc="-150" dirty="0">
                <a:latin typeface="+mn-ea"/>
              </a:rPr>
              <a:t> 총 </a:t>
            </a:r>
            <a:r>
              <a:rPr lang="en-US" altLang="ko-KR" sz="1800" spc="-150" dirty="0">
                <a:latin typeface="+mn-ea"/>
              </a:rPr>
              <a:t>1</a:t>
            </a:r>
            <a:r>
              <a:rPr lang="ko-KR" altLang="en-US" sz="1800" spc="-150" dirty="0">
                <a:latin typeface="+mn-ea"/>
              </a:rPr>
              <a:t>억</a:t>
            </a:r>
            <a:r>
              <a:rPr lang="en-US" altLang="ko-KR" sz="1800" spc="-150" dirty="0">
                <a:latin typeface="+mn-ea"/>
              </a:rPr>
              <a:t>9,700 </a:t>
            </a:r>
            <a:r>
              <a:rPr lang="ko-KR" altLang="en-US" sz="1800" spc="-150" dirty="0" err="1">
                <a:latin typeface="+mn-ea"/>
              </a:rPr>
              <a:t>만톤</a:t>
            </a:r>
            <a:r>
              <a:rPr lang="ko-KR" altLang="en-US" sz="1800" spc="-150" dirty="0">
                <a:latin typeface="+mn-ea"/>
              </a:rPr>
              <a:t> 발생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</a:t>
            </a:r>
            <a:r>
              <a:rPr lang="ko-KR" altLang="en-US" sz="1800" spc="-150" dirty="0">
                <a:latin typeface="+mn-ea"/>
              </a:rPr>
              <a:t>년간 총인구는 </a:t>
            </a:r>
            <a:r>
              <a:rPr lang="en-US" altLang="ko-KR" sz="1800" spc="-150" dirty="0">
                <a:latin typeface="+mn-ea"/>
              </a:rPr>
              <a:t>2001</a:t>
            </a:r>
            <a:r>
              <a:rPr lang="ko-KR" altLang="en-US" sz="1800" spc="-150" dirty="0">
                <a:latin typeface="+mn-ea"/>
              </a:rPr>
              <a:t>년 </a:t>
            </a:r>
            <a:r>
              <a:rPr lang="en-US" altLang="ko-KR" sz="1800" spc="-150" dirty="0">
                <a:latin typeface="+mn-ea"/>
              </a:rPr>
              <a:t>4,700</a:t>
            </a:r>
            <a:r>
              <a:rPr lang="ko-KR" altLang="en-US" sz="1800" spc="-150" dirty="0">
                <a:latin typeface="+mn-ea"/>
              </a:rPr>
              <a:t>만명에서 </a:t>
            </a:r>
            <a:r>
              <a:rPr lang="en-US" altLang="ko-KR" sz="1800" spc="-150" dirty="0">
                <a:latin typeface="+mn-ea"/>
              </a:rPr>
              <a:t>5,100</a:t>
            </a:r>
            <a:r>
              <a:rPr lang="ko-KR" altLang="en-US" sz="1800" spc="-150" dirty="0">
                <a:latin typeface="+mn-ea"/>
              </a:rPr>
              <a:t>만명으로 </a:t>
            </a:r>
            <a:r>
              <a:rPr lang="en-US" altLang="ko-KR" sz="1800" spc="-150" dirty="0">
                <a:latin typeface="+mn-ea"/>
              </a:rPr>
              <a:t>9.2% </a:t>
            </a:r>
            <a:r>
              <a:rPr lang="ko-KR" altLang="en-US" sz="1800" spc="-150" dirty="0">
                <a:latin typeface="+mn-ea"/>
              </a:rPr>
              <a:t>증가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1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432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3-4 </a:t>
            </a:r>
            <a:r>
              <a:rPr lang="ko-KR" altLang="en-US" dirty="0" smtClean="0"/>
              <a:t>폐기물의 </a:t>
            </a:r>
            <a:r>
              <a:rPr lang="ko-KR" altLang="en-US" dirty="0"/>
              <a:t>처리</a:t>
            </a: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009116" y="1381661"/>
            <a:ext cx="10613164" cy="1927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소각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매립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재활용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기타의 방법으로 처리</a:t>
            </a:r>
            <a:r>
              <a:rPr lang="en-US" altLang="ko-KR" sz="1800" spc="-150" dirty="0">
                <a:latin typeface="+mn-ea"/>
              </a:rPr>
              <a:t>. </a:t>
            </a:r>
            <a:r>
              <a:rPr lang="ko-KR" altLang="en-US" sz="1800" spc="-150" dirty="0">
                <a:latin typeface="+mn-ea"/>
              </a:rPr>
              <a:t>재활용의 비율이 제일 높고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그 양도 꾸준히 증가함</a:t>
            </a:r>
            <a:r>
              <a:rPr lang="en-US" altLang="ko-KR" sz="1800" spc="-150" dirty="0">
                <a:latin typeface="+mn-ea"/>
              </a:rPr>
              <a:t>. 2001</a:t>
            </a:r>
            <a:r>
              <a:rPr lang="ko-KR" altLang="en-US" sz="1800" spc="-150" dirty="0">
                <a:latin typeface="+mn-ea"/>
              </a:rPr>
              <a:t>년 재활용률 </a:t>
            </a:r>
            <a:r>
              <a:rPr lang="en-US" altLang="ko-KR" sz="1800" spc="-150" dirty="0">
                <a:latin typeface="+mn-ea"/>
              </a:rPr>
              <a:t>29.6%→2021</a:t>
            </a:r>
            <a:r>
              <a:rPr lang="ko-KR" altLang="en-US" sz="1800" spc="-150" dirty="0">
                <a:latin typeface="+mn-ea"/>
              </a:rPr>
              <a:t>년 </a:t>
            </a:r>
            <a:r>
              <a:rPr lang="en-US" altLang="ko-KR" sz="1800" spc="-150" dirty="0">
                <a:latin typeface="+mn-ea"/>
              </a:rPr>
              <a:t>87.6%.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매립지 고갈로 수도권 중심의 매립 용량 감소가 본격화</a:t>
            </a:r>
            <a:r>
              <a:rPr lang="en-US" altLang="ko-KR" sz="1800" spc="-150" dirty="0">
                <a:latin typeface="+mn-ea"/>
              </a:rPr>
              <a:t>. </a:t>
            </a:r>
            <a:r>
              <a:rPr lang="ko-KR" altLang="en-US" sz="1800" spc="-150" dirty="0">
                <a:latin typeface="+mn-ea"/>
              </a:rPr>
              <a:t>폐기물 소각 및 매립 시설은 엄격한 환경 기준과 지역 주민 반발 등으로 인허가 과정이 까다롭고 투자 비용도 많이 소요됨</a:t>
            </a:r>
            <a:r>
              <a:rPr lang="en-US" altLang="ko-KR" sz="1800" spc="-15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D6819-6469-44F8-9AA8-95C27959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65" y="3437547"/>
            <a:ext cx="2915473" cy="2954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4F380-6FDA-4E4F-8571-D229BD0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664" y="3437547"/>
            <a:ext cx="2962887" cy="301986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7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2"/>
          <p:cNvSpPr txBox="1">
            <a:spLocks/>
          </p:cNvSpPr>
          <p:nvPr/>
        </p:nvSpPr>
        <p:spPr>
          <a:xfrm>
            <a:off x="1009115" y="1501302"/>
            <a:ext cx="10732805" cy="4778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 기준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 err="1">
                <a:latin typeface="+mn-ea"/>
              </a:rPr>
              <a:t>사업장및건설폐기물의</a:t>
            </a:r>
            <a:r>
              <a:rPr lang="ko-KR" altLang="en-US" sz="1800" spc="-150" dirty="0">
                <a:latin typeface="+mn-ea"/>
              </a:rPr>
              <a:t> 재활용률은 </a:t>
            </a:r>
            <a:r>
              <a:rPr lang="en-US" altLang="ko-KR" sz="1800" spc="-150" dirty="0">
                <a:latin typeface="+mn-ea"/>
              </a:rPr>
              <a:t>95%.</a:t>
            </a:r>
            <a:r>
              <a:rPr lang="ko-KR" altLang="en-US" sz="1800" spc="-150" dirty="0">
                <a:latin typeface="+mn-ea"/>
              </a:rPr>
              <a:t> 반면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생활계폐기물은 </a:t>
            </a:r>
            <a:r>
              <a:rPr lang="en-US" altLang="ko-KR" sz="1800" spc="-150" dirty="0">
                <a:latin typeface="+mn-ea"/>
              </a:rPr>
              <a:t>56.7%</a:t>
            </a:r>
            <a:r>
              <a:rPr lang="ko-KR" altLang="en-US" sz="1800" spc="-150" dirty="0">
                <a:latin typeface="+mn-ea"/>
              </a:rPr>
              <a:t>로 상대적으로 낮음</a:t>
            </a:r>
            <a:r>
              <a:rPr lang="en-US" altLang="ko-KR" sz="1800" spc="-15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건설폐기물의 경우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정부가 지속적으로 순환골재</a:t>
            </a:r>
            <a:r>
              <a:rPr lang="en-US" altLang="ko-KR" sz="1800" spc="-150" dirty="0">
                <a:latin typeface="+mn-ea"/>
              </a:rPr>
              <a:t>(</a:t>
            </a:r>
            <a:r>
              <a:rPr lang="ko-KR" altLang="en-US" sz="1800" spc="-150" dirty="0">
                <a:latin typeface="+mn-ea"/>
              </a:rPr>
              <a:t>건설폐기물의 재활용</a:t>
            </a:r>
            <a:r>
              <a:rPr lang="en-US" altLang="ko-KR" sz="1800" spc="-150" dirty="0">
                <a:latin typeface="+mn-ea"/>
              </a:rPr>
              <a:t>)</a:t>
            </a:r>
            <a:r>
              <a:rPr lang="ko-KR" altLang="en-US" sz="1800" spc="-150" dirty="0">
                <a:latin typeface="+mn-ea"/>
              </a:rPr>
              <a:t>의 의무 사용량을 늘려왔기 때문</a:t>
            </a:r>
            <a:r>
              <a:rPr lang="en-US" altLang="ko-KR" sz="1800" spc="-150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7D5BF9-80C0-43C2-AB06-EBF29530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498" y="2739741"/>
            <a:ext cx="3496789" cy="3625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297613-77C9-4AAB-A239-B0587D1D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2" y="2739741"/>
            <a:ext cx="3488722" cy="3625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39861-D78B-40DE-9B8C-23456B33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701" y="2739741"/>
            <a:ext cx="3397533" cy="362575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40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870</Words>
  <Application>Microsoft Office PowerPoint</Application>
  <PresentationFormat>와이드스크린</PresentationFormat>
  <Paragraphs>101</Paragraphs>
  <Slides>16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  <vt:variant>
        <vt:lpstr>재구성한 쇼</vt:lpstr>
      </vt:variant>
      <vt:variant>
        <vt:i4>1</vt:i4>
      </vt:variant>
    </vt:vector>
  </HeadingPairs>
  <TitlesOfParts>
    <vt:vector size="22" baseType="lpstr">
      <vt:lpstr>맑은 고딕</vt:lpstr>
      <vt:lpstr>Arial</vt:lpstr>
      <vt:lpstr>Cambria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83</cp:revision>
  <dcterms:created xsi:type="dcterms:W3CDTF">2020-04-13T00:08:17Z</dcterms:created>
  <dcterms:modified xsi:type="dcterms:W3CDTF">2023-10-12T15:01:23Z</dcterms:modified>
</cp:coreProperties>
</file>